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69" r:id="rId2"/>
    <p:sldId id="268" r:id="rId3"/>
    <p:sldId id="257" r:id="rId4"/>
    <p:sldId id="258" r:id="rId5"/>
    <p:sldId id="259" r:id="rId6"/>
    <p:sldId id="260" r:id="rId7"/>
    <p:sldId id="261" r:id="rId8"/>
    <p:sldId id="272" r:id="rId9"/>
    <p:sldId id="263" r:id="rId10"/>
    <p:sldId id="264" r:id="rId11"/>
    <p:sldId id="270" r:id="rId12"/>
    <p:sldId id="271" r:id="rId13"/>
    <p:sldId id="265" r:id="rId14"/>
    <p:sldId id="267" r:id="rId15"/>
    <p:sldId id="266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1354" y="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C8E83A9-2DE7-4142-A376-1E69DD5E56E3}" type="datetimeFigureOut">
              <a:rPr lang="en-US" smtClean="0"/>
              <a:t>5/8/2016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FBA7F1-9A05-4CA5-8C85-6D2AEBFBF6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31822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FBA7F1-9A05-4CA5-8C85-6D2AEBFBF6A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99253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9553A-0CAC-48B7-A66A-D21500634189}" type="datetimeFigureOut">
              <a:rPr lang="en-US" smtClean="0"/>
              <a:t>5/8/2016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40EC0-30E5-4EB0-BD97-CDACF5AD6F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49379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9553A-0CAC-48B7-A66A-D21500634189}" type="datetimeFigureOut">
              <a:rPr lang="en-US" smtClean="0"/>
              <a:t>5/8/2016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40EC0-30E5-4EB0-BD97-CDACF5AD6F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47765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9553A-0CAC-48B7-A66A-D21500634189}" type="datetimeFigureOut">
              <a:rPr lang="en-US" smtClean="0"/>
              <a:t>5/8/2016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40EC0-30E5-4EB0-BD97-CDACF5AD6F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80225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9553A-0CAC-48B7-A66A-D21500634189}" type="datetimeFigureOut">
              <a:rPr lang="en-US" smtClean="0"/>
              <a:t>5/8/2016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40EC0-30E5-4EB0-BD97-CDACF5AD6F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67549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9553A-0CAC-48B7-A66A-D21500634189}" type="datetimeFigureOut">
              <a:rPr lang="en-US" smtClean="0"/>
              <a:t>5/8/2016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40EC0-30E5-4EB0-BD97-CDACF5AD6F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22532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9553A-0CAC-48B7-A66A-D21500634189}" type="datetimeFigureOut">
              <a:rPr lang="en-US" smtClean="0"/>
              <a:t>5/8/2016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40EC0-30E5-4EB0-BD97-CDACF5AD6F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40833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9553A-0CAC-48B7-A66A-D21500634189}" type="datetimeFigureOut">
              <a:rPr lang="en-US" smtClean="0"/>
              <a:t>5/8/2016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40EC0-30E5-4EB0-BD97-CDACF5AD6F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99564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9553A-0CAC-48B7-A66A-D21500634189}" type="datetimeFigureOut">
              <a:rPr lang="en-US" smtClean="0"/>
              <a:t>5/8/2016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40EC0-30E5-4EB0-BD97-CDACF5AD6F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08055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9553A-0CAC-48B7-A66A-D21500634189}" type="datetimeFigureOut">
              <a:rPr lang="en-US" smtClean="0"/>
              <a:t>5/8/2016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40EC0-30E5-4EB0-BD97-CDACF5AD6F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6193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9553A-0CAC-48B7-A66A-D21500634189}" type="datetimeFigureOut">
              <a:rPr lang="en-US" smtClean="0"/>
              <a:t>5/8/2016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40EC0-30E5-4EB0-BD97-CDACF5AD6F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83538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9553A-0CAC-48B7-A66A-D21500634189}" type="datetimeFigureOut">
              <a:rPr lang="en-US" smtClean="0"/>
              <a:t>5/8/2016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40EC0-30E5-4EB0-BD97-CDACF5AD6F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13524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5000"/>
            <a:lum/>
          </a:blip>
          <a:srcRect/>
          <a:stretch>
            <a:fillRect l="-9000" t="-24000" r="-8000" b="-2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C9553A-0CAC-48B7-A66A-D21500634189}" type="datetimeFigureOut">
              <a:rPr lang="en-US" smtClean="0"/>
              <a:t>5/8/2016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140EC0-30E5-4EB0-BD97-CDACF5AD6F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26832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2276872"/>
            <a:ext cx="8229600" cy="1143000"/>
          </a:xfrm>
        </p:spPr>
        <p:txBody>
          <a:bodyPr>
            <a:normAutofit/>
          </a:bodyPr>
          <a:lstStyle/>
          <a:p>
            <a:pPr rtl="1"/>
            <a:r>
              <a:rPr lang="fa-IR" sz="4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Titr" panose="00000700000000000000" pitchFamily="2" charset="-78"/>
              </a:rPr>
              <a:t>نون و القلم و ما یسطرون</a:t>
            </a:r>
            <a:endParaRPr lang="en-US" sz="48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Titr" panose="000007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717032"/>
            <a:ext cx="4114800" cy="2409131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3732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rtl="1"/>
            <a:r>
              <a:rPr lang="fa-IR" dirty="0" smtClean="0">
                <a:cs typeface="B Titr" panose="00000700000000000000" pitchFamily="2" charset="-78"/>
              </a:rPr>
              <a:t>چه باید کرد و چه نباید کرد؟</a:t>
            </a:r>
            <a:br>
              <a:rPr lang="fa-IR" dirty="0" smtClean="0">
                <a:cs typeface="B Titr" panose="00000700000000000000" pitchFamily="2" charset="-78"/>
              </a:rPr>
            </a:br>
            <a:r>
              <a:rPr lang="fa-IR" dirty="0" smtClean="0">
                <a:cs typeface="B Titr" panose="00000700000000000000" pitchFamily="2" charset="-78"/>
              </a:rPr>
              <a:t>(راهکارها و تله‌ها)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endParaRPr lang="fa-IR" dirty="0" smtClean="0">
              <a:cs typeface="B Titr" panose="00000700000000000000" pitchFamily="2" charset="-78"/>
            </a:endParaRPr>
          </a:p>
          <a:p>
            <a:pPr algn="r" rtl="1"/>
            <a:r>
              <a:rPr lang="fa-IR" dirty="0" smtClean="0">
                <a:cs typeface="B Titr" panose="00000700000000000000" pitchFamily="2" charset="-78"/>
              </a:rPr>
              <a:t>در کلاس درس</a:t>
            </a:r>
          </a:p>
          <a:p>
            <a:pPr algn="r" rtl="1"/>
            <a:r>
              <a:rPr lang="fa-IR" dirty="0" smtClean="0">
                <a:cs typeface="B Titr" panose="00000700000000000000" pitchFamily="2" charset="-78"/>
              </a:rPr>
              <a:t>به عنوان استاد مشاور تحصیلی</a:t>
            </a:r>
          </a:p>
          <a:p>
            <a:pPr algn="r" rtl="1"/>
            <a:endParaRPr lang="fa-IR" dirty="0">
              <a:cs typeface="B Titr" panose="00000700000000000000" pitchFamily="2" charset="-78"/>
            </a:endParaRPr>
          </a:p>
          <a:p>
            <a:pPr algn="l"/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57200" y="4725144"/>
            <a:ext cx="1450504" cy="1401019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vert="horz" lIns="91440" tIns="45720" rIns="91440" bIns="45720" rtlCol="0">
            <a:no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rtl="1">
              <a:buFont typeface="Arial" panose="020B0604020202020204" pitchFamily="34" charset="0"/>
              <a:buNone/>
            </a:pPr>
            <a:r>
              <a:rPr lang="fa-IR" sz="6000" b="1" cap="all" smtClean="0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</a:rPr>
              <a:t>؟</a:t>
            </a:r>
            <a:r>
              <a:rPr lang="fa-IR" sz="6000" b="1" cap="all" smtClean="0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  <a:sym typeface="Symbol"/>
              </a:rPr>
              <a:t></a:t>
            </a:r>
            <a:endParaRPr lang="en-US" sz="6000" b="1" cap="all" dirty="0">
              <a:ln w="0"/>
              <a:solidFill>
                <a:srgbClr val="FF0000"/>
              </a:soli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593872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>
                <a:cs typeface="B Titr" panose="00000700000000000000" pitchFamily="2" charset="-78"/>
              </a:rPr>
              <a:t>راهکارها</a:t>
            </a:r>
            <a:endParaRPr lang="en-US" dirty="0">
              <a:cs typeface="B Titr" panose="000007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r" rtl="1"/>
            <a:r>
              <a:rPr lang="fa-IR" dirty="0" smtClean="0">
                <a:cs typeface="B Titr" panose="00000700000000000000" pitchFamily="2" charset="-78"/>
              </a:rPr>
              <a:t>مدیریت تعارض</a:t>
            </a:r>
          </a:p>
          <a:p>
            <a:pPr algn="r" rtl="1"/>
            <a:r>
              <a:rPr lang="fa-IR" dirty="0" smtClean="0">
                <a:cs typeface="B Titr" panose="00000700000000000000" pitchFamily="2" charset="-78"/>
              </a:rPr>
              <a:t>حل مسئله</a:t>
            </a:r>
          </a:p>
          <a:p>
            <a:pPr algn="r" rtl="1"/>
            <a:r>
              <a:rPr lang="fa-IR" dirty="0" smtClean="0">
                <a:cs typeface="B Titr" panose="00000700000000000000" pitchFamily="2" charset="-78"/>
              </a:rPr>
              <a:t>گفتگو</a:t>
            </a:r>
          </a:p>
          <a:p>
            <a:pPr algn="r" rtl="1"/>
            <a:r>
              <a:rPr lang="fa-IR" dirty="0" smtClean="0">
                <a:cs typeface="B Titr" panose="00000700000000000000" pitchFamily="2" charset="-78"/>
              </a:rPr>
              <a:t>مدیریت استرس</a:t>
            </a:r>
          </a:p>
          <a:p>
            <a:pPr algn="r" rtl="1"/>
            <a:r>
              <a:rPr lang="fa-IR" dirty="0" smtClean="0">
                <a:cs typeface="B Titr" panose="00000700000000000000" pitchFamily="2" charset="-78"/>
              </a:rPr>
              <a:t>مدیریت خشم</a:t>
            </a:r>
          </a:p>
          <a:p>
            <a:pPr algn="r" rtl="1"/>
            <a:r>
              <a:rPr lang="fa-IR" dirty="0" smtClean="0">
                <a:cs typeface="B Titr" panose="00000700000000000000" pitchFamily="2" charset="-78"/>
              </a:rPr>
              <a:t>مهارت‌های </a:t>
            </a:r>
            <a:r>
              <a:rPr lang="fa-IR" dirty="0" smtClean="0">
                <a:cs typeface="B Titr" panose="00000700000000000000" pitchFamily="2" charset="-78"/>
              </a:rPr>
              <a:t>تحصیلی</a:t>
            </a:r>
          </a:p>
          <a:p>
            <a:pPr algn="r" rtl="1"/>
            <a:r>
              <a:rPr lang="fa-IR" dirty="0" smtClean="0">
                <a:cs typeface="B Titr" panose="00000700000000000000" pitchFamily="2" charset="-78"/>
              </a:rPr>
              <a:t>فعالیت‌های </a:t>
            </a:r>
            <a:r>
              <a:rPr lang="fa-IR" dirty="0" smtClean="0">
                <a:cs typeface="B Titr" panose="00000700000000000000" pitchFamily="2" charset="-78"/>
              </a:rPr>
              <a:t>خارج از برنامه درسی رسمی</a:t>
            </a:r>
          </a:p>
          <a:p>
            <a:pPr algn="r" rtl="1"/>
            <a:r>
              <a:rPr lang="fa-IR" dirty="0" smtClean="0">
                <a:cs typeface="B Titr" panose="00000700000000000000" pitchFamily="2" charset="-78"/>
              </a:rPr>
              <a:t>استاد</a:t>
            </a:r>
            <a:r>
              <a:rPr lang="fa-IR" dirty="0" smtClean="0">
                <a:cs typeface="B Titr" panose="00000700000000000000" pitchFamily="2" charset="-78"/>
              </a:rPr>
              <a:t> </a:t>
            </a:r>
            <a:r>
              <a:rPr lang="fa-IR" dirty="0" smtClean="0">
                <a:cs typeface="B Titr" panose="00000700000000000000" pitchFamily="2" charset="-78"/>
              </a:rPr>
              <a:t>به عنوان ابزار مدیریت مشکل!</a:t>
            </a:r>
            <a:endParaRPr lang="en-US" dirty="0"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064364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rtl="1"/>
            <a:r>
              <a:rPr lang="fa-IR" dirty="0" smtClean="0">
                <a:cs typeface="B Titr" panose="00000700000000000000" pitchFamily="2" charset="-78"/>
              </a:rPr>
              <a:t>مشکلات ناشی از سیستم (تحصیلی و درمانی)</a:t>
            </a:r>
            <a:endParaRPr lang="en-US" dirty="0">
              <a:cs typeface="B Titr" panose="000007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329485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>
                <a:cs typeface="B Titr" panose="00000700000000000000" pitchFamily="2" charset="-78"/>
              </a:rPr>
              <a:t>مدیریت بحران</a:t>
            </a:r>
            <a:endParaRPr lang="en-US" dirty="0">
              <a:cs typeface="B Titr" panose="000007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fa-IR" dirty="0" smtClean="0">
                <a:cs typeface="B Titr" panose="00000700000000000000" pitchFamily="2" charset="-78"/>
              </a:rPr>
              <a:t>خودکشی</a:t>
            </a:r>
          </a:p>
          <a:p>
            <a:pPr algn="r" rtl="1"/>
            <a:r>
              <a:rPr lang="fa-IR" dirty="0" smtClean="0">
                <a:cs typeface="B Titr" panose="00000700000000000000" pitchFamily="2" charset="-78"/>
              </a:rPr>
              <a:t>مصرف مواد</a:t>
            </a:r>
          </a:p>
          <a:p>
            <a:pPr algn="r" rtl="1"/>
            <a:r>
              <a:rPr lang="fa-IR" dirty="0" smtClean="0">
                <a:cs typeface="B Titr" panose="00000700000000000000" pitchFamily="2" charset="-78"/>
              </a:rPr>
              <a:t>بحرانهای خلقی</a:t>
            </a:r>
          </a:p>
          <a:p>
            <a:pPr algn="r" rtl="1"/>
            <a:r>
              <a:rPr lang="fa-IR" dirty="0" smtClean="0">
                <a:cs typeface="B Titr" panose="00000700000000000000" pitchFamily="2" charset="-78"/>
              </a:rPr>
              <a:t>پرخاشگری</a:t>
            </a:r>
          </a:p>
          <a:p>
            <a:pPr algn="r" rtl="1"/>
            <a:r>
              <a:rPr lang="fa-IR" dirty="0" smtClean="0">
                <a:cs typeface="B Titr" panose="00000700000000000000" pitchFamily="2" charset="-78"/>
              </a:rPr>
              <a:t>مسایل اخلاقی</a:t>
            </a:r>
          </a:p>
          <a:p>
            <a:pPr algn="r" rtl="1"/>
            <a:r>
              <a:rPr lang="fa-IR" dirty="0" smtClean="0">
                <a:cs typeface="B Titr" panose="00000700000000000000" pitchFamily="2" charset="-78"/>
              </a:rPr>
              <a:t>اختلالات روانی عمده</a:t>
            </a:r>
          </a:p>
          <a:p>
            <a:pPr algn="l"/>
            <a:endParaRPr lang="en-US" dirty="0">
              <a:cs typeface="B Titr" panose="00000700000000000000" pitchFamily="2" charset="-78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57200" y="4725144"/>
            <a:ext cx="1450504" cy="1401019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vert="horz" lIns="91440" tIns="45720" rIns="91440" bIns="45720" rtlCol="0">
            <a:no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rtl="1">
              <a:buFont typeface="Arial" panose="020B0604020202020204" pitchFamily="34" charset="0"/>
              <a:buNone/>
            </a:pPr>
            <a:r>
              <a:rPr lang="fa-IR" sz="6000" b="1" cap="all" smtClean="0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</a:rPr>
              <a:t>؟</a:t>
            </a:r>
            <a:r>
              <a:rPr lang="fa-IR" sz="6000" b="1" cap="all" smtClean="0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  <a:sym typeface="Symbol"/>
              </a:rPr>
              <a:t></a:t>
            </a:r>
            <a:endParaRPr lang="en-US" sz="6000" b="1" cap="all" dirty="0">
              <a:ln w="0"/>
              <a:solidFill>
                <a:srgbClr val="FF0000"/>
              </a:soli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714557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2060848"/>
            <a:ext cx="8229600" cy="1143000"/>
          </a:xfrm>
        </p:spPr>
        <p:txBody>
          <a:bodyPr>
            <a:normAutofit/>
          </a:bodyPr>
          <a:lstStyle/>
          <a:p>
            <a:r>
              <a:rPr lang="fa-IR" sz="3600" dirty="0" smtClean="0">
                <a:cs typeface="B Titr" panose="00000700000000000000" pitchFamily="2" charset="-78"/>
              </a:rPr>
              <a:t>شخصیت شما و مدیریت دانشجو و کلاس مشکل</a:t>
            </a:r>
            <a:endParaRPr lang="en-US" sz="3600" dirty="0">
              <a:cs typeface="B Titr" panose="00000700000000000000" pitchFamily="2" charset="-78"/>
            </a:endParaRP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4840401"/>
            <a:ext cx="1646063" cy="18289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31749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575047">
            <a:off x="87178" y="2574267"/>
            <a:ext cx="9136760" cy="1143000"/>
          </a:xfr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>
            <a:normAutofit/>
          </a:bodyPr>
          <a:lstStyle/>
          <a:p>
            <a:r>
              <a:rPr lang="fa-IR" dirty="0" smtClean="0">
                <a:cs typeface="B Titr" panose="00000700000000000000" pitchFamily="2" charset="-78"/>
              </a:rPr>
              <a:t>با امید بهروزی و موفقیت بیش از سی </a:t>
            </a:r>
            <a:r>
              <a:rPr lang="fa-IR" dirty="0" smtClean="0">
                <a:cs typeface="B Titr" panose="00000700000000000000" pitchFamily="2" charset="-78"/>
              </a:rPr>
              <a:t>سال...</a:t>
            </a:r>
            <a:endParaRPr lang="en-US" dirty="0">
              <a:cs typeface="B Titr" panose="00000700000000000000" pitchFamily="2" charset="-78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5940152" y="4725144"/>
            <a:ext cx="2746648" cy="1401019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7900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15652" y="-1867969"/>
            <a:ext cx="10369152" cy="99371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005064"/>
            <a:ext cx="8229600" cy="2121099"/>
          </a:xfrm>
        </p:spPr>
        <p:txBody>
          <a:bodyPr/>
          <a:lstStyle/>
          <a:p>
            <a:pPr marL="0" indent="0" algn="ctr">
              <a:buNone/>
            </a:pPr>
            <a:r>
              <a:rPr lang="fa-IR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Titr" panose="00000700000000000000" pitchFamily="2" charset="-78"/>
              </a:rPr>
              <a:t>دانشگاه علوم پزشکی تهران</a:t>
            </a:r>
          </a:p>
          <a:p>
            <a:pPr marL="0" indent="0" algn="ctr">
              <a:buNone/>
            </a:pPr>
            <a:r>
              <a:rPr lang="fa-IR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Titr" panose="00000700000000000000" pitchFamily="2" charset="-78"/>
              </a:rPr>
              <a:t>بهار 139۵</a:t>
            </a:r>
            <a:endParaRPr lang="fa-IR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Titr" panose="00000700000000000000" pitchFamily="2" charset="-78"/>
            </a:endParaRPr>
          </a:p>
          <a:p>
            <a:pPr marL="0" indent="0" algn="ctr">
              <a:buNone/>
            </a:pPr>
            <a:r>
              <a:rPr lang="fa-IR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Titr" panose="00000700000000000000" pitchFamily="2" charset="-78"/>
              </a:rPr>
              <a:t>دکتر لادن فتی</a:t>
            </a:r>
            <a:endParaRPr lang="en-US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 rtl="1">
              <a:buNone/>
            </a:pPr>
            <a:endParaRPr lang="en-US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690534" y="1772816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a-IR" sz="9600" b="1" dirty="0" smtClean="0">
                <a:solidFill>
                  <a:schemeClr val="bg1"/>
                </a:solidFill>
                <a:cs typeface="B Titr" panose="00000700000000000000" pitchFamily="2" charset="-78"/>
              </a:rPr>
              <a:t>دانشجوی مشکل</a:t>
            </a:r>
            <a:endParaRPr lang="en-US" sz="96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0943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>
                <a:cs typeface="B Titr" panose="00000700000000000000" pitchFamily="2" charset="-78"/>
              </a:rPr>
              <a:t>تعاریف</a:t>
            </a:r>
            <a:endParaRPr lang="en-US" dirty="0">
              <a:cs typeface="B Titr" panose="000007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endParaRPr lang="fa-IR" dirty="0" smtClean="0">
              <a:cs typeface="B Titr" panose="00000700000000000000" pitchFamily="2" charset="-78"/>
            </a:endParaRPr>
          </a:p>
          <a:p>
            <a:pPr algn="r" rtl="1"/>
            <a:r>
              <a:rPr lang="fa-IR" dirty="0" smtClean="0">
                <a:cs typeface="B Titr" panose="00000700000000000000" pitchFamily="2" charset="-78"/>
              </a:rPr>
              <a:t>دانشجوی مشکل</a:t>
            </a:r>
          </a:p>
          <a:p>
            <a:pPr algn="r" rtl="1"/>
            <a:r>
              <a:rPr lang="fa-IR" dirty="0" smtClean="0">
                <a:cs typeface="B Titr" panose="00000700000000000000" pitchFamily="2" charset="-78"/>
              </a:rPr>
              <a:t>کلاس مشکل</a:t>
            </a:r>
          </a:p>
          <a:p>
            <a:pPr algn="r" rtl="1"/>
            <a:r>
              <a:rPr lang="fa-IR" dirty="0" smtClean="0">
                <a:cs typeface="B Titr" panose="00000700000000000000" pitchFamily="2" charset="-78"/>
              </a:rPr>
              <a:t>موقعیت مشکل</a:t>
            </a:r>
          </a:p>
          <a:p>
            <a:pPr algn="r" rtl="1"/>
            <a:r>
              <a:rPr lang="fa-IR" dirty="0" smtClean="0">
                <a:cs typeface="B Titr" panose="00000700000000000000" pitchFamily="2" charset="-78"/>
              </a:rPr>
              <a:t>سیستم </a:t>
            </a:r>
            <a:r>
              <a:rPr lang="fa-IR" dirty="0" smtClean="0">
                <a:cs typeface="B Titr" panose="00000700000000000000" pitchFamily="2" charset="-78"/>
              </a:rPr>
              <a:t>مشکل</a:t>
            </a:r>
          </a:p>
          <a:p>
            <a:pPr algn="r" rtl="1"/>
            <a:r>
              <a:rPr lang="fa-IR" dirty="0" smtClean="0">
                <a:cs typeface="B Titr" panose="00000700000000000000" pitchFamily="2" charset="-78"/>
              </a:rPr>
              <a:t>درس مشکل</a:t>
            </a:r>
            <a:endParaRPr lang="fa-IR" dirty="0" smtClean="0">
              <a:cs typeface="B Titr" panose="00000700000000000000" pitchFamily="2" charset="-78"/>
            </a:endParaRPr>
          </a:p>
          <a:p>
            <a:pPr algn="r" rtl="1"/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57200" y="4725144"/>
            <a:ext cx="1450504" cy="1401019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vert="horz" lIns="91440" tIns="45720" rIns="91440" bIns="45720" rtlCol="0">
            <a:no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rtl="1">
              <a:buFont typeface="Arial" panose="020B0604020202020204" pitchFamily="34" charset="0"/>
              <a:buNone/>
            </a:pPr>
            <a:r>
              <a:rPr lang="fa-IR" sz="6000" b="1" cap="all" smtClean="0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</a:rPr>
              <a:t>؟</a:t>
            </a:r>
            <a:r>
              <a:rPr lang="fa-IR" sz="6000" b="1" cap="all" smtClean="0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  <a:sym typeface="Symbol"/>
              </a:rPr>
              <a:t></a:t>
            </a:r>
            <a:endParaRPr lang="en-US" sz="6000" b="1" cap="all" dirty="0">
              <a:ln w="0"/>
              <a:solidFill>
                <a:srgbClr val="FF0000"/>
              </a:soli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967558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>
                <a:cs typeface="B Titr" panose="00000700000000000000" pitchFamily="2" charset="-78"/>
              </a:rPr>
              <a:t>مشکلات دانشجو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fa-IR" dirty="0" smtClean="0">
                <a:cs typeface="B Titr" panose="00000700000000000000" pitchFamily="2" charset="-78"/>
              </a:rPr>
              <a:t>تحصیلی</a:t>
            </a:r>
          </a:p>
          <a:p>
            <a:pPr algn="r" rtl="1"/>
            <a:r>
              <a:rPr lang="fa-IR" dirty="0" smtClean="0">
                <a:cs typeface="B Titr" panose="00000700000000000000" pitchFamily="2" charset="-78"/>
              </a:rPr>
              <a:t>روانشناختی</a:t>
            </a:r>
          </a:p>
          <a:p>
            <a:pPr algn="r" rtl="1"/>
            <a:r>
              <a:rPr lang="fa-IR" dirty="0" smtClean="0">
                <a:cs typeface="B Titr" panose="00000700000000000000" pitchFamily="2" charset="-78"/>
              </a:rPr>
              <a:t>جسمی</a:t>
            </a:r>
          </a:p>
          <a:p>
            <a:pPr algn="r" rtl="1"/>
            <a:r>
              <a:rPr lang="fa-IR" dirty="0" smtClean="0">
                <a:cs typeface="B Titr" panose="00000700000000000000" pitchFamily="2" charset="-78"/>
              </a:rPr>
              <a:t>اجتماعی/ بین فردی</a:t>
            </a:r>
          </a:p>
          <a:p>
            <a:pPr algn="r" rtl="1"/>
            <a:r>
              <a:rPr lang="fa-IR" dirty="0" smtClean="0">
                <a:cs typeface="B Titr" panose="00000700000000000000" pitchFamily="2" charset="-78"/>
              </a:rPr>
              <a:t>مالی</a:t>
            </a:r>
          </a:p>
          <a:p>
            <a:pPr algn="r" rtl="1"/>
            <a:r>
              <a:rPr lang="fa-IR" dirty="0" smtClean="0">
                <a:cs typeface="B Titr" panose="00000700000000000000" pitchFamily="2" charset="-78"/>
              </a:rPr>
              <a:t>بوم شناختی/فرهنگی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57200" y="4725144"/>
            <a:ext cx="1450504" cy="1401019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vert="horz" lIns="91440" tIns="45720" rIns="91440" bIns="45720" rtlCol="0">
            <a:no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rtl="1">
              <a:buFont typeface="Arial" panose="020B0604020202020204" pitchFamily="34" charset="0"/>
              <a:buNone/>
            </a:pPr>
            <a:r>
              <a:rPr lang="fa-IR" sz="6000" b="1" cap="all" smtClean="0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</a:rPr>
              <a:t>؟</a:t>
            </a:r>
            <a:r>
              <a:rPr lang="fa-IR" sz="6000" b="1" cap="all" smtClean="0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  <a:sym typeface="Symbol"/>
              </a:rPr>
              <a:t></a:t>
            </a:r>
            <a:endParaRPr lang="en-US" sz="6000" b="1" cap="all" dirty="0">
              <a:ln w="0"/>
              <a:solidFill>
                <a:srgbClr val="FF0000"/>
              </a:soli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833666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>
                <a:cs typeface="B Titr" panose="00000700000000000000" pitchFamily="2" charset="-78"/>
              </a:rPr>
              <a:t>اختلالات سازگاری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endParaRPr lang="fa-IR" dirty="0" smtClean="0">
              <a:cs typeface="B Titr" panose="00000700000000000000" pitchFamily="2" charset="-78"/>
            </a:endParaRPr>
          </a:p>
          <a:p>
            <a:pPr algn="r" rtl="1"/>
            <a:r>
              <a:rPr lang="fa-IR" dirty="0" smtClean="0">
                <a:cs typeface="B Titr" panose="00000700000000000000" pitchFamily="2" charset="-78"/>
              </a:rPr>
              <a:t>مهاجرت و سازگاری</a:t>
            </a:r>
          </a:p>
          <a:p>
            <a:pPr algn="r" rtl="1"/>
            <a:r>
              <a:rPr lang="fa-IR" dirty="0" smtClean="0">
                <a:cs typeface="B Titr" panose="00000700000000000000" pitchFamily="2" charset="-78"/>
              </a:rPr>
              <a:t>گذار هویتی و سازگاری</a:t>
            </a:r>
          </a:p>
          <a:p>
            <a:pPr algn="r" rtl="1"/>
            <a:r>
              <a:rPr lang="fa-IR" dirty="0" smtClean="0">
                <a:cs typeface="B Titr" panose="00000700000000000000" pitchFamily="2" charset="-78"/>
              </a:rPr>
              <a:t>... و سازگاری</a:t>
            </a:r>
          </a:p>
          <a:p>
            <a:pPr algn="r" rtl="1"/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57200" y="4725144"/>
            <a:ext cx="1450504" cy="1401019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vert="horz" lIns="91440" tIns="45720" rIns="91440" bIns="45720" rtlCol="0">
            <a:no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rtl="1">
              <a:buFont typeface="Arial" panose="020B0604020202020204" pitchFamily="34" charset="0"/>
              <a:buNone/>
            </a:pPr>
            <a:r>
              <a:rPr lang="fa-IR" sz="6000" b="1" cap="all" smtClean="0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</a:rPr>
              <a:t>؟</a:t>
            </a:r>
            <a:r>
              <a:rPr lang="fa-IR" sz="6000" b="1" cap="all" smtClean="0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  <a:sym typeface="Symbol"/>
              </a:rPr>
              <a:t></a:t>
            </a:r>
            <a:endParaRPr lang="en-US" sz="6000" b="1" cap="all" dirty="0">
              <a:ln w="0"/>
              <a:solidFill>
                <a:srgbClr val="FF0000"/>
              </a:soli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746826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>
                <a:cs typeface="B Titr" panose="00000700000000000000" pitchFamily="2" charset="-78"/>
              </a:rPr>
              <a:t>جلوه های هیجانی اختلال در سازگاری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endParaRPr lang="fa-IR" dirty="0" smtClean="0">
              <a:cs typeface="B Titr" panose="00000700000000000000" pitchFamily="2" charset="-78"/>
            </a:endParaRPr>
          </a:p>
          <a:p>
            <a:pPr algn="r" rtl="1"/>
            <a:r>
              <a:rPr lang="fa-IR" dirty="0" smtClean="0">
                <a:cs typeface="B Titr" panose="00000700000000000000" pitchFamily="2" charset="-78"/>
              </a:rPr>
              <a:t>استرس</a:t>
            </a:r>
          </a:p>
          <a:p>
            <a:pPr algn="r" rtl="1"/>
            <a:r>
              <a:rPr lang="fa-IR" dirty="0" smtClean="0">
                <a:cs typeface="B Titr" panose="00000700000000000000" pitchFamily="2" charset="-78"/>
              </a:rPr>
              <a:t>خشم </a:t>
            </a:r>
          </a:p>
          <a:p>
            <a:pPr algn="r" rtl="1"/>
            <a:r>
              <a:rPr lang="fa-IR" dirty="0" smtClean="0">
                <a:cs typeface="B Titr" panose="00000700000000000000" pitchFamily="2" charset="-78"/>
              </a:rPr>
              <a:t>افسردگی</a:t>
            </a:r>
          </a:p>
          <a:p>
            <a:pPr algn="r" rtl="1"/>
            <a:r>
              <a:rPr lang="fa-IR" dirty="0" smtClean="0">
                <a:cs typeface="B Titr" panose="00000700000000000000" pitchFamily="2" charset="-78"/>
              </a:rPr>
              <a:t>اضطراب</a:t>
            </a:r>
          </a:p>
          <a:p>
            <a:pPr algn="r" rtl="1"/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57200" y="4725144"/>
            <a:ext cx="1450504" cy="1401019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vert="horz" lIns="91440" tIns="45720" rIns="91440" bIns="45720" rtlCol="0">
            <a:no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rtl="1">
              <a:buFont typeface="Arial" panose="020B0604020202020204" pitchFamily="34" charset="0"/>
              <a:buNone/>
            </a:pPr>
            <a:r>
              <a:rPr lang="fa-IR" sz="6000" b="1" cap="all" smtClean="0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</a:rPr>
              <a:t>؟</a:t>
            </a:r>
            <a:r>
              <a:rPr lang="fa-IR" sz="6000" b="1" cap="all" smtClean="0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  <a:sym typeface="Symbol"/>
              </a:rPr>
              <a:t></a:t>
            </a:r>
            <a:endParaRPr lang="en-US" sz="6000" b="1" cap="all" dirty="0">
              <a:ln w="0"/>
              <a:solidFill>
                <a:srgbClr val="FF0000"/>
              </a:soli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663098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>
                <a:cs typeface="B Titr" panose="00000700000000000000" pitchFamily="2" charset="-78"/>
              </a:rPr>
              <a:t>جلوه های رفتاری اختلال در سازگاری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fa-IR" dirty="0" smtClean="0">
                <a:cs typeface="B Titr" panose="00000700000000000000" pitchFamily="2" charset="-78"/>
              </a:rPr>
              <a:t>افت تحصیلی</a:t>
            </a:r>
          </a:p>
          <a:p>
            <a:pPr algn="r" rtl="1"/>
            <a:r>
              <a:rPr lang="fa-IR" dirty="0" smtClean="0">
                <a:cs typeface="B Titr" panose="00000700000000000000" pitchFamily="2" charset="-78"/>
              </a:rPr>
              <a:t>کناره گیری</a:t>
            </a:r>
          </a:p>
          <a:p>
            <a:pPr algn="r" rtl="1"/>
            <a:r>
              <a:rPr lang="fa-IR" dirty="0" smtClean="0">
                <a:cs typeface="B Titr" panose="00000700000000000000" pitchFamily="2" charset="-78"/>
              </a:rPr>
              <a:t>رفتارهای اعتیادی</a:t>
            </a:r>
          </a:p>
          <a:p>
            <a:pPr algn="r" rtl="1"/>
            <a:r>
              <a:rPr lang="fa-IR" dirty="0" smtClean="0">
                <a:cs typeface="B Titr" panose="00000700000000000000" pitchFamily="2" charset="-78"/>
              </a:rPr>
              <a:t>رفتارهای خلاف عرف</a:t>
            </a:r>
          </a:p>
          <a:p>
            <a:pPr algn="r" rtl="1"/>
            <a:r>
              <a:rPr lang="fa-IR" dirty="0" smtClean="0">
                <a:cs typeface="B Titr" panose="00000700000000000000" pitchFamily="2" charset="-78"/>
              </a:rPr>
              <a:t>رفتارهای ضد اجتماعی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57200" y="4725144"/>
            <a:ext cx="1450504" cy="1401019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vert="horz" lIns="91440" tIns="45720" rIns="91440" bIns="45720" rtlCol="0">
            <a:no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rtl="1">
              <a:buFont typeface="Arial" panose="020B0604020202020204" pitchFamily="34" charset="0"/>
              <a:buNone/>
            </a:pPr>
            <a:r>
              <a:rPr lang="fa-IR" sz="6000" b="1" cap="all" smtClean="0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</a:rPr>
              <a:t>؟</a:t>
            </a:r>
            <a:r>
              <a:rPr lang="fa-IR" sz="6000" b="1" cap="all" smtClean="0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  <a:sym typeface="Symbol"/>
              </a:rPr>
              <a:t></a:t>
            </a:r>
            <a:endParaRPr lang="en-US" sz="6000" b="1" cap="all" dirty="0">
              <a:ln w="0"/>
              <a:solidFill>
                <a:srgbClr val="FF0000"/>
              </a:soli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131022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1"/>
            <a:r>
              <a:rPr lang="fa-IR" dirty="0" smtClean="0">
                <a:cs typeface="B Titr" panose="00000700000000000000" pitchFamily="2" charset="-78"/>
              </a:rPr>
              <a:t>اختلال سازگاری در مدرس!</a:t>
            </a:r>
            <a:endParaRPr lang="en-US" dirty="0">
              <a:cs typeface="B Titr" panose="000007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6351" y="2852936"/>
            <a:ext cx="8229600" cy="3733875"/>
          </a:xfrm>
        </p:spPr>
        <p:txBody>
          <a:bodyPr/>
          <a:lstStyle/>
          <a:p>
            <a:pPr algn="r" rtl="1"/>
            <a:r>
              <a:rPr lang="fa-IR" dirty="0" smtClean="0">
                <a:cs typeface="B Titr" panose="00000700000000000000" pitchFamily="2" charset="-78"/>
              </a:rPr>
              <a:t>نسل هزاره چه کسانی هستند؟</a:t>
            </a:r>
            <a:endParaRPr lang="en-US" dirty="0"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2376545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/>
          <a:lstStyle/>
          <a:p>
            <a:pPr rtl="1"/>
            <a:r>
              <a:rPr lang="fa-IR" dirty="0" smtClean="0">
                <a:cs typeface="B Titr" panose="00000700000000000000" pitchFamily="2" charset="-78"/>
              </a:rPr>
              <a:t>مصادیق آشکار برای مدرس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endParaRPr lang="fa-IR" dirty="0" smtClean="0">
              <a:cs typeface="B Titr" panose="00000700000000000000" pitchFamily="2" charset="-78"/>
            </a:endParaRPr>
          </a:p>
          <a:p>
            <a:pPr algn="r" rtl="1"/>
            <a:r>
              <a:rPr lang="fa-IR" dirty="0" smtClean="0">
                <a:cs typeface="B Titr" panose="00000700000000000000" pitchFamily="2" charset="-78"/>
              </a:rPr>
              <a:t>پوشش</a:t>
            </a:r>
          </a:p>
          <a:p>
            <a:pPr algn="r" rtl="1"/>
            <a:r>
              <a:rPr lang="fa-IR" dirty="0" smtClean="0">
                <a:cs typeface="B Titr" panose="00000700000000000000" pitchFamily="2" charset="-78"/>
              </a:rPr>
              <a:t>گویش</a:t>
            </a:r>
          </a:p>
          <a:p>
            <a:pPr algn="r" rtl="1"/>
            <a:r>
              <a:rPr lang="fa-IR" dirty="0" smtClean="0">
                <a:cs typeface="B Titr" panose="00000700000000000000" pitchFamily="2" charset="-78"/>
              </a:rPr>
              <a:t>منش</a:t>
            </a:r>
          </a:p>
          <a:p>
            <a:pPr algn="r" rtl="1"/>
            <a:r>
              <a:rPr lang="fa-IR" dirty="0" smtClean="0">
                <a:cs typeface="B Titr" panose="00000700000000000000" pitchFamily="2" charset="-78"/>
              </a:rPr>
              <a:t>کنش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57200" y="4725144"/>
            <a:ext cx="1450504" cy="1401019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vert="horz" lIns="91440" tIns="45720" rIns="91440" bIns="45720" rtlCol="0">
            <a:no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rtl="1">
              <a:buFont typeface="Arial" panose="020B0604020202020204" pitchFamily="34" charset="0"/>
              <a:buNone/>
            </a:pPr>
            <a:r>
              <a:rPr lang="fa-IR" sz="6000" b="1" cap="all" smtClean="0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</a:rPr>
              <a:t>؟</a:t>
            </a:r>
            <a:r>
              <a:rPr lang="fa-IR" sz="6000" b="1" cap="all" smtClean="0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  <a:sym typeface="Symbol"/>
              </a:rPr>
              <a:t></a:t>
            </a:r>
            <a:endParaRPr lang="en-US" sz="6000" b="1" cap="all" dirty="0">
              <a:ln w="0"/>
              <a:solidFill>
                <a:srgbClr val="FF0000"/>
              </a:soli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050882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71</TotalTime>
  <Words>197</Words>
  <Application>Microsoft Office PowerPoint</Application>
  <PresentationFormat>On-screen Show (4:3)</PresentationFormat>
  <Paragraphs>76</Paragraphs>
  <Slides>15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B Titr</vt:lpstr>
      <vt:lpstr>Calibri</vt:lpstr>
      <vt:lpstr>Symbol</vt:lpstr>
      <vt:lpstr>Office Theme</vt:lpstr>
      <vt:lpstr>نون و القلم و ما یسطرون</vt:lpstr>
      <vt:lpstr>PowerPoint Presentation</vt:lpstr>
      <vt:lpstr>تعاریف</vt:lpstr>
      <vt:lpstr>مشکلات دانشجو</vt:lpstr>
      <vt:lpstr>اختلالات سازگاری</vt:lpstr>
      <vt:lpstr>جلوه های هیجانی اختلال در سازگاری</vt:lpstr>
      <vt:lpstr>جلوه های رفتاری اختلال در سازگاری</vt:lpstr>
      <vt:lpstr>اختلال سازگاری در مدرس!</vt:lpstr>
      <vt:lpstr>مصادیق آشکار برای مدرس</vt:lpstr>
      <vt:lpstr>چه باید کرد و چه نباید کرد؟ (راهکارها و تله‌ها)</vt:lpstr>
      <vt:lpstr>راهکارها</vt:lpstr>
      <vt:lpstr>مشکلات ناشی از سیستم (تحصیلی و درمانی)</vt:lpstr>
      <vt:lpstr>مدیریت بحران</vt:lpstr>
      <vt:lpstr>شخصیت شما و مدیریت دانشجو و کلاس مشکل</vt:lpstr>
      <vt:lpstr>با امید بهروزی و موفقیت بیش از سی سال...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دانشجوی مشکل</dc:title>
  <dc:creator>niousha</dc:creator>
  <cp:lastModifiedBy>Asus-pc</cp:lastModifiedBy>
  <cp:revision>14</cp:revision>
  <dcterms:created xsi:type="dcterms:W3CDTF">2014-11-26T00:24:41Z</dcterms:created>
  <dcterms:modified xsi:type="dcterms:W3CDTF">2016-05-08T09:28:31Z</dcterms:modified>
</cp:coreProperties>
</file>