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68" r:id="rId3"/>
    <p:sldId id="257" r:id="rId4"/>
    <p:sldId id="258" r:id="rId5"/>
    <p:sldId id="259" r:id="rId6"/>
    <p:sldId id="260" r:id="rId7"/>
    <p:sldId id="261" r:id="rId8"/>
    <p:sldId id="272" r:id="rId9"/>
    <p:sldId id="263" r:id="rId10"/>
    <p:sldId id="264" r:id="rId11"/>
    <p:sldId id="270" r:id="rId12"/>
    <p:sldId id="271" r:id="rId13"/>
    <p:sldId id="265" r:id="rId14"/>
    <p:sldId id="267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35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8E83A9-2DE7-4142-A376-1E69DD5E56E3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FBA7F1-9A05-4CA5-8C85-6D2AEBFBF6A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31822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FBA7F1-9A05-4CA5-8C85-6D2AEBFBF6A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9253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937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76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022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754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25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083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95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805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9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353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3524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000"/>
            <a:lum/>
          </a:blip>
          <a:srcRect/>
          <a:stretch>
            <a:fillRect l="-9000" t="-24000" r="-8000" b="-2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C9553A-0CAC-48B7-A66A-D21500634189}" type="datetimeFigureOut">
              <a:rPr lang="en-US" smtClean="0"/>
              <a:t>5/8/2016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40EC0-30E5-4EB0-BD97-CDACF5AD6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6832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276872"/>
            <a:ext cx="8229600" cy="1143000"/>
          </a:xfrm>
        </p:spPr>
        <p:txBody>
          <a:bodyPr>
            <a:normAutofit/>
          </a:bodyPr>
          <a:lstStyle/>
          <a:p>
            <a:pPr rtl="1"/>
            <a:r>
              <a:rPr lang="fa-IR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نون و القلم و ما یسطرون</a:t>
            </a:r>
            <a:endParaRPr lang="en-US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17032"/>
            <a:ext cx="4114800" cy="240913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73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Titr" panose="00000700000000000000" pitchFamily="2" charset="-78"/>
              </a:rPr>
              <a:t>چه باید کرد و چه نباید کرد؟</a:t>
            </a:r>
            <a:br>
              <a:rPr lang="fa-IR" dirty="0" smtClean="0">
                <a:cs typeface="B Titr" panose="00000700000000000000" pitchFamily="2" charset="-78"/>
              </a:rPr>
            </a:br>
            <a:r>
              <a:rPr lang="fa-IR" dirty="0" smtClean="0">
                <a:cs typeface="B Titr" panose="00000700000000000000" pitchFamily="2" charset="-78"/>
              </a:rPr>
              <a:t>(راهکارها و تله‌ها)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در کلاس درس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به عنوان استاد مشاور تحصیلی</a:t>
            </a:r>
          </a:p>
          <a:p>
            <a:pPr algn="r" rtl="1"/>
            <a:endParaRPr lang="fa-IR" dirty="0">
              <a:cs typeface="B Titr" panose="00000700000000000000" pitchFamily="2" charset="-78"/>
            </a:endParaRPr>
          </a:p>
          <a:p>
            <a:pPr algn="l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9387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راهکارها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مدیریت تعارض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حل مسئله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گفتگو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مدیریت استرس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مدیریت خشم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مهارت‌های </a:t>
            </a:r>
            <a:r>
              <a:rPr lang="fa-IR" dirty="0" smtClean="0">
                <a:cs typeface="B Titr" panose="00000700000000000000" pitchFamily="2" charset="-78"/>
              </a:rPr>
              <a:t>تحصیلی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فعالیت‌های </a:t>
            </a:r>
            <a:r>
              <a:rPr lang="fa-IR" dirty="0" smtClean="0">
                <a:cs typeface="B Titr" panose="00000700000000000000" pitchFamily="2" charset="-78"/>
              </a:rPr>
              <a:t>خارج از برنامه درسی رسمی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استاد</a:t>
            </a:r>
            <a:r>
              <a:rPr lang="fa-IR" dirty="0" smtClean="0">
                <a:cs typeface="B Titr" panose="00000700000000000000" pitchFamily="2" charset="-78"/>
              </a:rPr>
              <a:t> </a:t>
            </a:r>
            <a:r>
              <a:rPr lang="fa-IR" dirty="0" smtClean="0">
                <a:cs typeface="B Titr" panose="00000700000000000000" pitchFamily="2" charset="-78"/>
              </a:rPr>
              <a:t>به عنوان ابزار مدیریت مشکل!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6436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rtl="1"/>
            <a:r>
              <a:rPr lang="fa-IR" dirty="0" smtClean="0">
                <a:cs typeface="B Titr" panose="00000700000000000000" pitchFamily="2" charset="-78"/>
              </a:rPr>
              <a:t>مشکلات ناشی از سیستم (تحصیلی و درمانی)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2948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مدیریت بحران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خودکشی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مصرف مواد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بحرانهای خلقی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پرخاشگری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مسایل اخلاقی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اختلالات روانی عمده</a:t>
            </a:r>
          </a:p>
          <a:p>
            <a:pPr algn="l"/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14557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060848"/>
            <a:ext cx="8229600" cy="1143000"/>
          </a:xfrm>
        </p:spPr>
        <p:txBody>
          <a:bodyPr>
            <a:normAutofit/>
          </a:bodyPr>
          <a:lstStyle/>
          <a:p>
            <a:r>
              <a:rPr lang="fa-IR" sz="3600" dirty="0" smtClean="0">
                <a:cs typeface="B Titr" panose="00000700000000000000" pitchFamily="2" charset="-78"/>
              </a:rPr>
              <a:t>شخصیت شما و مدیریت دانشجو و کلاس مشکل</a:t>
            </a:r>
            <a:endParaRPr lang="en-US" sz="3600" dirty="0">
              <a:cs typeface="B Titr" panose="00000700000000000000" pitchFamily="2" charset="-78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840401"/>
            <a:ext cx="1646063" cy="18289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1749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575047">
            <a:off x="87178" y="2574267"/>
            <a:ext cx="9136760" cy="1143000"/>
          </a:xfr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>
            <a:normAutofit/>
          </a:bodyPr>
          <a:lstStyle/>
          <a:p>
            <a:r>
              <a:rPr lang="fa-IR" dirty="0" smtClean="0">
                <a:cs typeface="B Titr" panose="00000700000000000000" pitchFamily="2" charset="-78"/>
              </a:rPr>
              <a:t>با امید بهروزی و موفقیت بیش از سی </a:t>
            </a:r>
            <a:r>
              <a:rPr lang="fa-IR" dirty="0" smtClean="0">
                <a:cs typeface="B Titr" panose="00000700000000000000" pitchFamily="2" charset="-78"/>
              </a:rPr>
              <a:t>سال...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940152" y="4725144"/>
            <a:ext cx="2746648" cy="14010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7900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15652" y="-1867969"/>
            <a:ext cx="10369152" cy="9937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05064"/>
            <a:ext cx="8229600" cy="2121099"/>
          </a:xfrm>
        </p:spPr>
        <p:txBody>
          <a:bodyPr/>
          <a:lstStyle/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دانشگاه علوم پزشکی تهران</a:t>
            </a:r>
          </a:p>
          <a:p>
            <a:pPr marL="0" indent="0" algn="ctr">
              <a:buNone/>
            </a:pPr>
            <a:r>
              <a:rPr lang="fa-IR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بهار 139۵</a:t>
            </a:r>
            <a:endParaRPr lang="fa-I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Titr" panose="00000700000000000000" pitchFamily="2" charset="-78"/>
            </a:endParaRPr>
          </a:p>
          <a:p>
            <a:pPr marL="0" indent="0" algn="ctr">
              <a:buNone/>
            </a:pPr>
            <a:r>
              <a:rPr lang="fa-IR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Titr" panose="00000700000000000000" pitchFamily="2" charset="-78"/>
              </a:rPr>
              <a:t>دکتر لادن فتی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 rtl="1">
              <a:buNone/>
            </a:pP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90534" y="1772816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a-IR" sz="9600" b="1" dirty="0" smtClean="0">
                <a:solidFill>
                  <a:schemeClr val="bg1"/>
                </a:solidFill>
                <a:cs typeface="B Titr" panose="00000700000000000000" pitchFamily="2" charset="-78"/>
              </a:rPr>
              <a:t>دانشجوی مشکل</a:t>
            </a:r>
            <a:endParaRPr lang="en-US" sz="96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094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تعاریف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دانشجوی مشکل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کلاس مشکل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موقعیت مشکل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سیستم </a:t>
            </a:r>
            <a:r>
              <a:rPr lang="fa-IR" dirty="0" smtClean="0">
                <a:cs typeface="B Titr" panose="00000700000000000000" pitchFamily="2" charset="-78"/>
              </a:rPr>
              <a:t>مشکل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درس مشکل</a:t>
            </a:r>
            <a:endParaRPr lang="fa-IR" dirty="0" smtClean="0">
              <a:cs typeface="B Titr" panose="00000700000000000000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67558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مشکلات دانشجو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تحصیلی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روانشناختی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جسمی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اجتماعی/ بین فردی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مالی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بوم شناختی/فرهنگی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33666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اختلالات سازگاری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مهاجرت و سازگاری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گذار هویتی و سازگاری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... و سازگاری</a:t>
            </a:r>
          </a:p>
          <a:p>
            <a:pPr algn="r" rt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4682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جلوه های هیجانی اختلال در سازگاری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استرس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خشم 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افسردگی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اضطراب</a:t>
            </a:r>
          </a:p>
          <a:p>
            <a:pPr algn="r" rtl="1"/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3098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 smtClean="0">
                <a:cs typeface="B Titr" panose="00000700000000000000" pitchFamily="2" charset="-78"/>
              </a:rPr>
              <a:t>جلوه های رفتاری اختلال در سازگاری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افت تحصیلی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کناره گیری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رفتارهای اعتیادی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رفتارهای خلاف عرف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رفتارهای ضد اجتماعی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31022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fa-IR" dirty="0" smtClean="0">
                <a:cs typeface="B Titr" panose="00000700000000000000" pitchFamily="2" charset="-78"/>
              </a:rPr>
              <a:t>اختلال سازگاری در مدرس!</a:t>
            </a:r>
            <a:endParaRPr lang="en-US" dirty="0"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51" y="2852936"/>
            <a:ext cx="8229600" cy="3733875"/>
          </a:xfrm>
        </p:spPr>
        <p:txBody>
          <a:bodyPr/>
          <a:lstStyle/>
          <a:p>
            <a:pPr algn="r" rtl="1"/>
            <a:r>
              <a:rPr lang="fa-IR" dirty="0" smtClean="0">
                <a:cs typeface="B Titr" panose="00000700000000000000" pitchFamily="2" charset="-78"/>
              </a:rPr>
              <a:t>نسل هزاره چه کسانی هستند؟</a:t>
            </a:r>
            <a:endParaRPr lang="en-US" dirty="0">
              <a:cs typeface="B Titr" panose="000007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376545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rtl="1"/>
            <a:r>
              <a:rPr lang="fa-IR" dirty="0" smtClean="0">
                <a:cs typeface="B Titr" panose="00000700000000000000" pitchFamily="2" charset="-78"/>
              </a:rPr>
              <a:t>مصادیق آشکار برای مدرس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endParaRPr lang="fa-IR" dirty="0" smtClean="0">
              <a:cs typeface="B Titr" panose="00000700000000000000" pitchFamily="2" charset="-78"/>
            </a:endParaRP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پوشش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گویش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منش</a:t>
            </a:r>
          </a:p>
          <a:p>
            <a:pPr algn="r" rtl="1"/>
            <a:r>
              <a:rPr lang="fa-IR" dirty="0" smtClean="0">
                <a:cs typeface="B Titr" panose="00000700000000000000" pitchFamily="2" charset="-78"/>
              </a:rPr>
              <a:t>کنش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4725144"/>
            <a:ext cx="1450504" cy="1401019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lIns="91440" tIns="45720" rIns="91440" bIns="45720" rtlCol="0"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rtl="1">
              <a:buFont typeface="Arial" panose="020B0604020202020204" pitchFamily="34" charset="0"/>
              <a:buNone/>
            </a:pP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</a:rPr>
              <a:t>؟</a:t>
            </a:r>
            <a:r>
              <a:rPr lang="fa-IR" sz="6000" b="1" cap="all" smtClean="0">
                <a:ln w="0"/>
                <a:solidFill>
                  <a:srgbClr val="FF0000"/>
                </a:solidFill>
                <a:effectLst>
                  <a:reflection blurRad="12700" stA="50000" endPos="50000" dist="5000" dir="5400000" sy="-100000" rotWithShape="0"/>
                </a:effectLst>
                <a:sym typeface="Symbol"/>
              </a:rPr>
              <a:t></a:t>
            </a:r>
            <a:endParaRPr lang="en-US" sz="6000" b="1" cap="all" dirty="0">
              <a:ln w="0"/>
              <a:solidFill>
                <a:srgbClr val="FF0000"/>
              </a:soli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088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197</Words>
  <Application>Microsoft Office PowerPoint</Application>
  <PresentationFormat>On-screen Show (4:3)</PresentationFormat>
  <Paragraphs>76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 Titr</vt:lpstr>
      <vt:lpstr>Calibri</vt:lpstr>
      <vt:lpstr>Symbol</vt:lpstr>
      <vt:lpstr>Office Theme</vt:lpstr>
      <vt:lpstr>نون و القلم و ما یسطرون</vt:lpstr>
      <vt:lpstr>PowerPoint Presentation</vt:lpstr>
      <vt:lpstr>تعاریف</vt:lpstr>
      <vt:lpstr>مشکلات دانشجو</vt:lpstr>
      <vt:lpstr>اختلالات سازگاری</vt:lpstr>
      <vt:lpstr>جلوه های هیجانی اختلال در سازگاری</vt:lpstr>
      <vt:lpstr>جلوه های رفتاری اختلال در سازگاری</vt:lpstr>
      <vt:lpstr>اختلال سازگاری در مدرس!</vt:lpstr>
      <vt:lpstr>مصادیق آشکار برای مدرس</vt:lpstr>
      <vt:lpstr>چه باید کرد و چه نباید کرد؟ (راهکارها و تله‌ها)</vt:lpstr>
      <vt:lpstr>راهکارها</vt:lpstr>
      <vt:lpstr>مشکلات ناشی از سیستم (تحصیلی و درمانی)</vt:lpstr>
      <vt:lpstr>مدیریت بحران</vt:lpstr>
      <vt:lpstr>شخصیت شما و مدیریت دانشجو و کلاس مشکل</vt:lpstr>
      <vt:lpstr>با امید بهروزی و موفقیت بیش از سی سال...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دانشجوی مشکل</dc:title>
  <dc:creator>niousha</dc:creator>
  <cp:lastModifiedBy>Asus-pc</cp:lastModifiedBy>
  <cp:revision>14</cp:revision>
  <dcterms:created xsi:type="dcterms:W3CDTF">2014-11-26T00:24:41Z</dcterms:created>
  <dcterms:modified xsi:type="dcterms:W3CDTF">2016-05-08T09:28:31Z</dcterms:modified>
</cp:coreProperties>
</file>